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Century Schoolbook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CenturySchoolbook-regular.fntdata"/><Relationship Id="rId10" Type="http://schemas.openxmlformats.org/officeDocument/2006/relationships/slide" Target="slides/slide6.xml"/><Relationship Id="rId13" Type="http://schemas.openxmlformats.org/officeDocument/2006/relationships/font" Target="fonts/CenturySchoolbook-italic.fntdata"/><Relationship Id="rId12" Type="http://schemas.openxmlformats.org/officeDocument/2006/relationships/font" Target="fonts/CenturySchoolbook-bold.fntdata"/><Relationship Id="rId14" Type="http://schemas.openxmlformats.org/officeDocument/2006/relationships/font" Target="fonts/CenturySchoolboo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ortada del álbu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28601" y="3962400"/>
            <a:ext cx="8298485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0" i="0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453735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1" sz="32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2133600" y="5133975"/>
            <a:ext cx="6386946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6096000" y="1600200"/>
            <a:ext cx="2286000" cy="22860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176843" y="186904"/>
            <a:ext cx="8763000" cy="6213895"/>
          </a:xfrm>
          <a:prstGeom prst="rect">
            <a:avLst/>
          </a:prstGeom>
          <a:noFill/>
          <a:ln cap="rnd" cmpd="sng" w="9525">
            <a:solidFill>
              <a:srgbClr val="6C6C6C"/>
            </a:solidFill>
            <a:prstDash val="dash"/>
            <a:round/>
            <a:headEnd len="med" w="med" type="none"/>
            <a:tailEnd len="med" w="med" type="none"/>
          </a:ln>
          <a:effectLst>
            <a:outerShdw blurRad="25399" rotWithShape="0" algn="tl" dir="5400000" dist="12700">
              <a:schemeClr val="dk1">
                <a:alpha val="60000"/>
              </a:scheme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: en horizontal con título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pic"/>
          </p:nvPr>
        </p:nvSpPr>
        <p:spPr>
          <a:xfrm>
            <a:off x="4648200" y="1676400"/>
            <a:ext cx="4038599" cy="302894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" name="Shape 71"/>
          <p:cNvSpPr/>
          <p:nvPr>
            <p:ph idx="3" type="pic"/>
          </p:nvPr>
        </p:nvSpPr>
        <p:spPr>
          <a:xfrm>
            <a:off x="457200" y="1676400"/>
            <a:ext cx="4038599" cy="302894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4857750"/>
            <a:ext cx="4038599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4" type="body"/>
          </p:nvPr>
        </p:nvSpPr>
        <p:spPr>
          <a:xfrm>
            <a:off x="4648200" y="4857750"/>
            <a:ext cx="4038599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: mixto con títul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pic"/>
          </p:nvPr>
        </p:nvSpPr>
        <p:spPr>
          <a:xfrm>
            <a:off x="5141976" y="381000"/>
            <a:ext cx="3773423" cy="2830067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9" name="Shape 79"/>
          <p:cNvSpPr/>
          <p:nvPr>
            <p:ph idx="3" type="pic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5141976" y="3352800"/>
            <a:ext cx="3773424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: en vertical con títul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pic"/>
          </p:nvPr>
        </p:nvSpPr>
        <p:spPr>
          <a:xfrm>
            <a:off x="228600" y="1066800"/>
            <a:ext cx="2743199" cy="3657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Shape 86"/>
          <p:cNvSpPr/>
          <p:nvPr>
            <p:ph idx="3" type="pic"/>
          </p:nvPr>
        </p:nvSpPr>
        <p:spPr>
          <a:xfrm>
            <a:off x="3200400" y="1066800"/>
            <a:ext cx="2743199" cy="3657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7" name="Shape 87"/>
          <p:cNvSpPr/>
          <p:nvPr>
            <p:ph idx="4" type="pic"/>
          </p:nvPr>
        </p:nvSpPr>
        <p:spPr>
          <a:xfrm>
            <a:off x="6172200" y="1066800"/>
            <a:ext cx="2743199" cy="3657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286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5" type="body"/>
          </p:nvPr>
        </p:nvSpPr>
        <p:spPr>
          <a:xfrm>
            <a:off x="32004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6" type="body"/>
          </p:nvPr>
        </p:nvSpPr>
        <p:spPr>
          <a:xfrm>
            <a:off x="61722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: en horizontal con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pic"/>
          </p:nvPr>
        </p:nvSpPr>
        <p:spPr>
          <a:xfrm>
            <a:off x="4663439" y="3403823"/>
            <a:ext cx="4023360" cy="301751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6" name="Shape 96"/>
          <p:cNvSpPr/>
          <p:nvPr>
            <p:ph idx="3" type="pic"/>
          </p:nvPr>
        </p:nvSpPr>
        <p:spPr>
          <a:xfrm>
            <a:off x="457200" y="3403823"/>
            <a:ext cx="4023360" cy="301751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7" name="Shape 97"/>
          <p:cNvSpPr/>
          <p:nvPr>
            <p:ph idx="4" type="pic"/>
          </p:nvPr>
        </p:nvSpPr>
        <p:spPr>
          <a:xfrm>
            <a:off x="4663439" y="228600"/>
            <a:ext cx="4023360" cy="301751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228600"/>
            <a:ext cx="4023360" cy="30175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: mixt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pic"/>
          </p:nvPr>
        </p:nvSpPr>
        <p:spPr>
          <a:xfrm>
            <a:off x="5067300" y="3436619"/>
            <a:ext cx="3649899" cy="2889504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4" name="Shape 104"/>
          <p:cNvSpPr/>
          <p:nvPr>
            <p:ph idx="3" type="pic"/>
          </p:nvPr>
        </p:nvSpPr>
        <p:spPr>
          <a:xfrm>
            <a:off x="426720" y="384047"/>
            <a:ext cx="4457700" cy="59435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5" name="Shape 105"/>
          <p:cNvSpPr/>
          <p:nvPr>
            <p:ph idx="4" type="pic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: en vertical con título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pic"/>
          </p:nvPr>
        </p:nvSpPr>
        <p:spPr>
          <a:xfrm>
            <a:off x="2229297" y="228600"/>
            <a:ext cx="2285214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Shape 111"/>
          <p:cNvSpPr/>
          <p:nvPr>
            <p:ph idx="3" type="pic"/>
          </p:nvPr>
        </p:nvSpPr>
        <p:spPr>
          <a:xfrm>
            <a:off x="2229297" y="3365392"/>
            <a:ext cx="2285214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2" name="Shape 112"/>
          <p:cNvSpPr/>
          <p:nvPr>
            <p:ph idx="4" type="pic"/>
          </p:nvPr>
        </p:nvSpPr>
        <p:spPr>
          <a:xfrm>
            <a:off x="4672217" y="228600"/>
            <a:ext cx="2286000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3" name="Shape 113"/>
          <p:cNvSpPr/>
          <p:nvPr>
            <p:ph idx="5" type="pic"/>
          </p:nvPr>
        </p:nvSpPr>
        <p:spPr>
          <a:xfrm>
            <a:off x="4667696" y="3365392"/>
            <a:ext cx="2285214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00496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6" type="body"/>
          </p:nvPr>
        </p:nvSpPr>
        <p:spPr>
          <a:xfrm>
            <a:off x="7086600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7" type="body"/>
          </p:nvPr>
        </p:nvSpPr>
        <p:spPr>
          <a:xfrm>
            <a:off x="400496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8" type="body"/>
          </p:nvPr>
        </p:nvSpPr>
        <p:spPr>
          <a:xfrm>
            <a:off x="7086600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: en horizontal con título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pic"/>
          </p:nvPr>
        </p:nvSpPr>
        <p:spPr>
          <a:xfrm>
            <a:off x="926820" y="533400"/>
            <a:ext cx="3653297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926820" y="61722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4" name="Shape 124"/>
          <p:cNvSpPr/>
          <p:nvPr>
            <p:ph idx="3" type="pic"/>
          </p:nvPr>
        </p:nvSpPr>
        <p:spPr>
          <a:xfrm>
            <a:off x="4660621" y="533400"/>
            <a:ext cx="3657600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5" name="Shape 125"/>
          <p:cNvSpPr/>
          <p:nvPr>
            <p:ph idx="4" type="pic"/>
          </p:nvPr>
        </p:nvSpPr>
        <p:spPr>
          <a:xfrm>
            <a:off x="926820" y="3352800"/>
            <a:ext cx="3657600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6" name="Shape 126"/>
          <p:cNvSpPr/>
          <p:nvPr>
            <p:ph idx="5" type="pic"/>
          </p:nvPr>
        </p:nvSpPr>
        <p:spPr>
          <a:xfrm>
            <a:off x="4660621" y="3352800"/>
            <a:ext cx="3657600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6" type="body"/>
          </p:nvPr>
        </p:nvSpPr>
        <p:spPr>
          <a:xfrm>
            <a:off x="926820" y="1524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7" type="body"/>
          </p:nvPr>
        </p:nvSpPr>
        <p:spPr>
          <a:xfrm>
            <a:off x="4660621" y="61722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8" type="body"/>
          </p:nvPr>
        </p:nvSpPr>
        <p:spPr>
          <a:xfrm>
            <a:off x="4660621" y="1524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: en vertical con título gran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pic"/>
          </p:nvPr>
        </p:nvSpPr>
        <p:spPr>
          <a:xfrm>
            <a:off x="152400" y="1524000"/>
            <a:ext cx="2106984" cy="2809311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5" name="Shape 135"/>
          <p:cNvSpPr/>
          <p:nvPr>
            <p:ph idx="3" type="pic"/>
          </p:nvPr>
        </p:nvSpPr>
        <p:spPr>
          <a:xfrm>
            <a:off x="4546600" y="1524000"/>
            <a:ext cx="2106984" cy="2809311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6" name="Shape 136"/>
          <p:cNvSpPr/>
          <p:nvPr>
            <p:ph idx="4" type="pic"/>
          </p:nvPr>
        </p:nvSpPr>
        <p:spPr>
          <a:xfrm>
            <a:off x="2349059" y="1524000"/>
            <a:ext cx="2106984" cy="2809311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7" name="Shape 137"/>
          <p:cNvSpPr/>
          <p:nvPr>
            <p:ph idx="5" type="pic"/>
          </p:nvPr>
        </p:nvSpPr>
        <p:spPr>
          <a:xfrm>
            <a:off x="6740165" y="1524000"/>
            <a:ext cx="2106984" cy="2809311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152400" y="4495800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: 1 en vertical y 3 en horizontal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pic"/>
          </p:nvPr>
        </p:nvSpPr>
        <p:spPr>
          <a:xfrm>
            <a:off x="685800" y="257664"/>
            <a:ext cx="4617720" cy="6172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4" name="Shape 144"/>
          <p:cNvSpPr/>
          <p:nvPr>
            <p:ph idx="3" type="pic"/>
          </p:nvPr>
        </p:nvSpPr>
        <p:spPr>
          <a:xfrm>
            <a:off x="5788848" y="257664"/>
            <a:ext cx="2438401" cy="18288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5" name="Shape 145"/>
          <p:cNvSpPr/>
          <p:nvPr>
            <p:ph idx="4" type="pic"/>
          </p:nvPr>
        </p:nvSpPr>
        <p:spPr>
          <a:xfrm>
            <a:off x="5788848" y="2432657"/>
            <a:ext cx="2438401" cy="18288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6" name="Shape 146"/>
          <p:cNvSpPr/>
          <p:nvPr>
            <p:ph idx="5" type="pic"/>
          </p:nvPr>
        </p:nvSpPr>
        <p:spPr>
          <a:xfrm>
            <a:off x="5788848" y="4607648"/>
            <a:ext cx="2438401" cy="18288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: 3 en horizontal y 2 en vertical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pic"/>
          </p:nvPr>
        </p:nvSpPr>
        <p:spPr>
          <a:xfrm>
            <a:off x="609600" y="3429000"/>
            <a:ext cx="2070153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2" name="Shape 152"/>
          <p:cNvSpPr/>
          <p:nvPr>
            <p:ph idx="3" type="pic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3" name="Shape 153"/>
          <p:cNvSpPr/>
          <p:nvPr>
            <p:ph idx="4" type="pic"/>
          </p:nvPr>
        </p:nvSpPr>
        <p:spPr>
          <a:xfrm>
            <a:off x="609600" y="228600"/>
            <a:ext cx="2070153" cy="29717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4" name="Shape 154"/>
          <p:cNvSpPr/>
          <p:nvPr>
            <p:ph idx="5" type="pic"/>
          </p:nvPr>
        </p:nvSpPr>
        <p:spPr>
          <a:xfrm>
            <a:off x="5943600" y="4495800"/>
            <a:ext cx="2666998" cy="187452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5" name="Shape 155"/>
          <p:cNvSpPr/>
          <p:nvPr>
            <p:ph idx="6" type="pic"/>
          </p:nvPr>
        </p:nvSpPr>
        <p:spPr>
          <a:xfrm>
            <a:off x="3033848" y="4495800"/>
            <a:ext cx="2757351" cy="187452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: 3 en vertical y 2 en horizontal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pic"/>
          </p:nvPr>
        </p:nvSpPr>
        <p:spPr>
          <a:xfrm>
            <a:off x="512133" y="3124200"/>
            <a:ext cx="2606040" cy="3276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1" name="Shape 161"/>
          <p:cNvSpPr/>
          <p:nvPr>
            <p:ph idx="3" type="pic"/>
          </p:nvPr>
        </p:nvSpPr>
        <p:spPr>
          <a:xfrm>
            <a:off x="512133" y="228600"/>
            <a:ext cx="3962399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2" name="Shape 162"/>
          <p:cNvSpPr/>
          <p:nvPr>
            <p:ph idx="4" type="pic"/>
          </p:nvPr>
        </p:nvSpPr>
        <p:spPr>
          <a:xfrm>
            <a:off x="4718373" y="228600"/>
            <a:ext cx="3962399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3" name="Shape 163"/>
          <p:cNvSpPr/>
          <p:nvPr>
            <p:ph idx="5" type="pic"/>
          </p:nvPr>
        </p:nvSpPr>
        <p:spPr>
          <a:xfrm>
            <a:off x="3293433" y="3124200"/>
            <a:ext cx="2606040" cy="3276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4" name="Shape 164"/>
          <p:cNvSpPr/>
          <p:nvPr>
            <p:ph idx="6" type="pic"/>
          </p:nvPr>
        </p:nvSpPr>
        <p:spPr>
          <a:xfrm>
            <a:off x="6074733" y="3124200"/>
            <a:ext cx="2606040" cy="32766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adrado con título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pic"/>
          </p:nvPr>
        </p:nvSpPr>
        <p:spPr>
          <a:xfrm>
            <a:off x="3050273" y="1600200"/>
            <a:ext cx="3198126" cy="32003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48000" y="48768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: cuadrado con título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pic"/>
          </p:nvPr>
        </p:nvSpPr>
        <p:spPr>
          <a:xfrm>
            <a:off x="4955273" y="1371600"/>
            <a:ext cx="3198126" cy="32003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6" name="Shape 176"/>
          <p:cNvSpPr/>
          <p:nvPr>
            <p:ph idx="3" type="pic"/>
          </p:nvPr>
        </p:nvSpPr>
        <p:spPr>
          <a:xfrm>
            <a:off x="1143000" y="1371600"/>
            <a:ext cx="3198126" cy="32003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953000" y="46482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x="1143000" y="46482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ámica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pic"/>
          </p:nvPr>
        </p:nvSpPr>
        <p:spPr>
          <a:xfrm>
            <a:off x="457200" y="2057400"/>
            <a:ext cx="8229600" cy="2743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0" i="0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Vertical con títu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pic"/>
          </p:nvPr>
        </p:nvSpPr>
        <p:spPr>
          <a:xfrm>
            <a:off x="419375" y="233240"/>
            <a:ext cx="4640304" cy="61721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5257800" y="3048000"/>
            <a:ext cx="35052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586720" y="0"/>
            <a:ext cx="7970699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86720" y="6769200"/>
            <a:ext cx="7970699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4" name="Shape 34"/>
          <p:cNvCxnSpPr/>
          <p:nvPr/>
        </p:nvCxnSpPr>
        <p:spPr>
          <a:xfrm>
            <a:off x="733218" y="2980466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ctrTitle"/>
          </p:nvPr>
        </p:nvSpPr>
        <p:spPr>
          <a:xfrm>
            <a:off x="630600" y="182400"/>
            <a:ext cx="7893000" cy="24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buClr>
                <a:schemeClr val="lt2"/>
              </a:buClr>
              <a:buFont typeface="Century Schoolbook"/>
              <a:buNone/>
              <a:defRPr b="0" i="0" sz="4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1000"/>
              </a:spcBef>
              <a:buNone/>
              <a:defRPr b="0" i="0" sz="4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30600" y="4304500"/>
            <a:ext cx="7893000" cy="1698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b="0" i="0" sz="2400" u="none" cap="none" strike="noStrik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125" y="6727600"/>
            <a:ext cx="9144000" cy="130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419425" y="1538925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1700" y="49696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0" i="0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1890400"/>
            <a:ext cx="8520599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Horizontal con títul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pic"/>
          </p:nvPr>
        </p:nvSpPr>
        <p:spPr>
          <a:xfrm>
            <a:off x="914400" y="294589"/>
            <a:ext cx="7467600" cy="5600699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orizontal (pantalla completa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ción del álbu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752670" y="4572000"/>
            <a:ext cx="7781729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0" i="0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752670" y="56007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Shape 55"/>
          <p:cNvSpPr/>
          <p:nvPr>
            <p:ph idx="2" type="pic"/>
          </p:nvPr>
        </p:nvSpPr>
        <p:spPr>
          <a:xfrm>
            <a:off x="786337" y="2140694"/>
            <a:ext cx="2286000" cy="22860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6" name="Shape 56"/>
          <p:cNvSpPr/>
          <p:nvPr>
            <p:ph idx="3" type="pic"/>
          </p:nvPr>
        </p:nvSpPr>
        <p:spPr>
          <a:xfrm>
            <a:off x="3474603" y="2140694"/>
            <a:ext cx="2286000" cy="22860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7" name="Shape 57"/>
          <p:cNvSpPr/>
          <p:nvPr>
            <p:ph idx="4" type="pic"/>
          </p:nvPr>
        </p:nvSpPr>
        <p:spPr>
          <a:xfrm>
            <a:off x="6162869" y="2140694"/>
            <a:ext cx="2286000" cy="22860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: en vertical con título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pic"/>
          </p:nvPr>
        </p:nvSpPr>
        <p:spPr>
          <a:xfrm>
            <a:off x="4722046" y="609600"/>
            <a:ext cx="3431352" cy="457514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" name="Shape 63"/>
          <p:cNvSpPr/>
          <p:nvPr>
            <p:ph idx="3" type="pic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cap="sq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508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0668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47244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0" i="0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jpg"/><Relationship Id="rId5" Type="http://schemas.openxmlformats.org/officeDocument/2006/relationships/image" Target="../media/image02.png"/><Relationship Id="rId6" Type="http://schemas.openxmlformats.org/officeDocument/2006/relationships/hyperlink" Target="ppt/slides/slide3.x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hyperlink" Target="ppt/slides/slide3.xml" TargetMode="External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hyperlink" Target="ppt/slides/slide3.xml" TargetMode="External"/><Relationship Id="rId5" Type="http://schemas.openxmlformats.org/officeDocument/2006/relationships/image" Target="../media/image05.jpg"/><Relationship Id="rId6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5.jpg"/><Relationship Id="rId9" Type="http://schemas.openxmlformats.org/officeDocument/2006/relationships/image" Target="../media/image0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08.png"/><Relationship Id="rId8" Type="http://schemas.openxmlformats.org/officeDocument/2006/relationships/image" Target="../media/image04.png"/><Relationship Id="rId11" Type="http://schemas.openxmlformats.org/officeDocument/2006/relationships/hyperlink" Target="ppt/slides/slide3.xml" TargetMode="External"/><Relationship Id="rId10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12.png"/><Relationship Id="rId5" Type="http://schemas.openxmlformats.org/officeDocument/2006/relationships/hyperlink" Target="ppt/slides/slide3.x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5.jpg"/><Relationship Id="rId5" Type="http://schemas.openxmlformats.org/officeDocument/2006/relationships/image" Target="../media/image13.gif"/><Relationship Id="rId6" Type="http://schemas.openxmlformats.org/officeDocument/2006/relationships/hyperlink" Target="ppt/slides/slide3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79511" y="260647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0" y="908720"/>
            <a:ext cx="7092279" cy="28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2700" lvl="0" marL="0" marR="0" rtl="0" algn="just">
              <a:spcBef>
                <a:spcPts val="0"/>
              </a:spcBef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 mayoría de las universidades aceptarán 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SAT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 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ACT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Estos </a:t>
            </a:r>
            <a:r>
              <a:rPr lang="es-ES" sz="2000">
                <a:solidFill>
                  <a:srgbClr val="F3F3F3"/>
                </a:solidFill>
              </a:rPr>
              <a:t>exámenes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miden diferentes habilidades 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funcionan de diferente manera. </a:t>
            </a:r>
            <a:r>
              <a:rPr lang="es-ES" sz="2000">
                <a:solidFill>
                  <a:srgbClr val="F3F3F3"/>
                </a:solidFill>
              </a:rPr>
              <a:t>Podrás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salir mejor en un examen 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en el otro. Estos exámenes serán revisados por las universidades a las que apliques, verán tus puntajes y los van a comparar con el resto de los estudiantes. Esto influirá mucho en la decisión de la universidad entre s</a:t>
            </a:r>
            <a:r>
              <a:rPr lang="es-ES" sz="2000">
                <a:solidFill>
                  <a:srgbClr val="F3F3F3"/>
                </a:solidFill>
              </a:rPr>
              <a:t>i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serás aceptado o no.</a:t>
            </a:r>
          </a:p>
        </p:txBody>
      </p:sp>
      <p:pic>
        <p:nvPicPr>
          <p:cNvPr descr="Resultado de imagen para high school junior year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1" y="332656"/>
            <a:ext cx="1347578" cy="157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high school sat"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8542" y="3540033"/>
            <a:ext cx="3879300" cy="258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high school ACT"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3717032"/>
            <a:ext cx="4103011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>
            <a:hlinkClick r:id="rId6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79511" y="260647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0" y="908720"/>
            <a:ext cx="7092279" cy="28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entury Schoolbook"/>
              <a:buNone/>
            </a:pPr>
            <a:r>
              <a:rPr b="1" lang="es-ES" sz="2000">
                <a:solidFill>
                  <a:srgbClr val="F3F3F3"/>
                </a:solidFill>
              </a:rPr>
              <a:t>¿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</a:t>
            </a:r>
            <a:r>
              <a:rPr b="1" lang="es-ES" sz="2000">
                <a:solidFill>
                  <a:srgbClr val="F3F3F3"/>
                </a:solidFill>
              </a:rPr>
              <a:t>é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son?</a:t>
            </a: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1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SAT y ACT son dos tipos de exámenes estandarizados. La palabra estandarizado(Standardized) significa que el examen mide lo mismo para todos los que las toman. Esos exámenes ayudan a las Universidades a ver que tan bien est</a:t>
            </a:r>
            <a:r>
              <a:rPr lang="es-ES" sz="2000">
                <a:solidFill>
                  <a:srgbClr val="F3F3F3"/>
                </a:solidFill>
              </a:rPr>
              <a:t>á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 preparado para estudiar tu carrera.</a:t>
            </a: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0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SAT tiene tres secciones principales: matemáticas, lectura y escritura (que incluye un ensayo escrito). </a:t>
            </a: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0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ACT tiene cuatro secciones principales: Inglés, matemáticas, lectura y ciencias (y una sección de ensayo opcional).</a:t>
            </a:r>
          </a:p>
        </p:txBody>
      </p:sp>
      <p:pic>
        <p:nvPicPr>
          <p:cNvPr descr="Resultado de imagen para high school junior year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1" y="332656"/>
            <a:ext cx="1347578" cy="1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>
            <a:hlinkClick r:id="rId4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3" y="5301207"/>
            <a:ext cx="4139952" cy="125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79511" y="260647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0" y="908720"/>
            <a:ext cx="7092279" cy="288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entury Schoolbook"/>
              <a:buNone/>
            </a:pPr>
            <a:r>
              <a:rPr b="1" lang="es-ES" sz="2000">
                <a:solidFill>
                  <a:srgbClr val="F3F3F3"/>
                </a:solidFill>
              </a:rPr>
              <a:t>¿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Para qu</a:t>
            </a:r>
            <a:r>
              <a:rPr b="1" lang="es-ES" sz="2000">
                <a:solidFill>
                  <a:srgbClr val="F3F3F3"/>
                </a:solidFill>
              </a:rPr>
              <a:t>é</a:t>
            </a:r>
            <a:r>
              <a:rPr b="1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tengo que hacer esos  exámenes?</a:t>
            </a: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1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Porque es lo que toman en cuenta las Universidades para aceptarte, además de tus calificaciones y otros requisitos.</a:t>
            </a: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0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t/>
            </a:r>
            <a:endParaRPr b="0" i="0" sz="2000" u="none" cap="none" strike="noStrike">
              <a:solidFill>
                <a:srgbClr val="F3F3F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12700" lvl="0" marL="0" marR="0" rtl="0" algn="just">
              <a:spcBef>
                <a:spcPts val="0"/>
              </a:spcBef>
              <a:buClr>
                <a:srgbClr val="F3F3F3"/>
              </a:buClr>
              <a:buSzPct val="25000"/>
              <a:buFont typeface="Century Schoolbook"/>
              <a:buNone/>
            </a:pP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Checa d</a:t>
            </a:r>
            <a:r>
              <a:rPr lang="es-ES" sz="2000">
                <a:solidFill>
                  <a:srgbClr val="F3F3F3"/>
                </a:solidFill>
              </a:rPr>
              <a:t>ó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nde quieres estudiar, porque </a:t>
            </a:r>
            <a:r>
              <a:rPr lang="es-ES" sz="2000">
                <a:solidFill>
                  <a:srgbClr val="F3F3F3"/>
                </a:solidFill>
              </a:rPr>
              <a:t>a</a:t>
            </a:r>
            <a:r>
              <a:rPr b="0" i="0" lang="es-ES" sz="2000" u="none" cap="none" strike="noStrike">
                <a:solidFill>
                  <a:srgbClr val="F3F3F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lgunas universidades piden a los solicitantes que hagan una prueba específica (SAT o ACT).</a:t>
            </a:r>
          </a:p>
        </p:txBody>
      </p:sp>
      <p:pic>
        <p:nvPicPr>
          <p:cNvPr descr="Resultado de imagen para high school junior year"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1" y="332656"/>
            <a:ext cx="1347578" cy="1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>
            <a:hlinkClick r:id="rId4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  <p:sp>
        <p:nvSpPr>
          <p:cNvPr id="221" name="Shape 221"/>
          <p:cNvSpPr/>
          <p:nvPr/>
        </p:nvSpPr>
        <p:spPr>
          <a:xfrm>
            <a:off x="4932039" y="3789039"/>
            <a:ext cx="38520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OJO!!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resultado de a prueba decisión de la universidad entre si serás aceptado o no.</a:t>
            </a:r>
            <a:br>
              <a:rPr b="1" lang="es-E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Entre mejor sea tu puntaje, más probabilidades tienes de entrar a la universidad y </a:t>
            </a:r>
            <a:r>
              <a:rPr b="1" lang="es-ES" sz="1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obtener becas </a:t>
            </a: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</a:p>
        </p:txBody>
      </p:sp>
      <p:pic>
        <p:nvPicPr>
          <p:cNvPr descr="Imagen relacionada" id="222" name="Shape 222"/>
          <p:cNvPicPr preferRelativeResize="0"/>
          <p:nvPr/>
        </p:nvPicPr>
        <p:blipFill rotWithShape="1">
          <a:blip r:embed="rId5">
            <a:alphaModFix/>
          </a:blip>
          <a:srcRect b="12569" l="0" r="0" t="0"/>
          <a:stretch/>
        </p:blipFill>
        <p:spPr>
          <a:xfrm>
            <a:off x="5862160" y="3516398"/>
            <a:ext cx="8091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616" y="4437112"/>
            <a:ext cx="1512167" cy="15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79511" y="116631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</a:t>
            </a:r>
          </a:p>
        </p:txBody>
      </p:sp>
      <p:pic>
        <p:nvPicPr>
          <p:cNvPr descr="Resultado de imagen para high school junior year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5" y="332656"/>
            <a:ext cx="1347578" cy="1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79511" y="692695"/>
            <a:ext cx="676875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2000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Más detalle sobre estos exámenes y tips…..</a:t>
            </a:r>
          </a:p>
        </p:txBody>
      </p:sp>
      <p:sp>
        <p:nvSpPr>
          <p:cNvPr id="231" name="Shape 231"/>
          <p:cNvSpPr/>
          <p:nvPr/>
        </p:nvSpPr>
        <p:spPr>
          <a:xfrm>
            <a:off x="179511" y="1196751"/>
            <a:ext cx="5688632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SAT.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Este examen está dividido en cuatro partes en las que dos son enfocadas en tu nivel de inglés y las otras dos en tu nivel de matemáticas. Tendrás solo cierto tiempo para contestar cada sección así que tendrás que trabajar rápido. 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Imagen relacionada" id="232" name="Shape 232"/>
          <p:cNvPicPr preferRelativeResize="0"/>
          <p:nvPr/>
        </p:nvPicPr>
        <p:blipFill rotWithShape="1">
          <a:blip r:embed="rId4">
            <a:alphaModFix/>
          </a:blip>
          <a:srcRect b="12569" l="0" r="0" t="0"/>
          <a:stretch/>
        </p:blipFill>
        <p:spPr>
          <a:xfrm>
            <a:off x="4211960" y="4509119"/>
            <a:ext cx="592972" cy="63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0" l="0" r="5971" t="0"/>
          <a:stretch/>
        </p:blipFill>
        <p:spPr>
          <a:xfrm>
            <a:off x="4932058" y="2564903"/>
            <a:ext cx="3960421" cy="23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3923928" y="3212975"/>
            <a:ext cx="15121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Puntajes posibles para cada parte del examen.</a:t>
            </a:r>
          </a:p>
        </p:txBody>
      </p:sp>
      <p:grpSp>
        <p:nvGrpSpPr>
          <p:cNvPr id="235" name="Shape 235"/>
          <p:cNvGrpSpPr/>
          <p:nvPr/>
        </p:nvGrpSpPr>
        <p:grpSpPr>
          <a:xfrm>
            <a:off x="539551" y="3356992"/>
            <a:ext cx="2600345" cy="3294241"/>
            <a:chOff x="4120900" y="148450"/>
            <a:chExt cx="4167897" cy="4995048"/>
          </a:xfrm>
        </p:grpSpPr>
        <p:cxnSp>
          <p:nvCxnSpPr>
            <p:cNvPr id="236" name="Shape 236"/>
            <p:cNvCxnSpPr/>
            <p:nvPr/>
          </p:nvCxnSpPr>
          <p:spPr>
            <a:xfrm flipH="1" rot="10800000">
              <a:off x="4954023" y="641511"/>
              <a:ext cx="1200899" cy="311399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Shape 237"/>
            <p:cNvCxnSpPr>
              <a:stCxn id="238" idx="3"/>
            </p:cNvCxnSpPr>
            <p:nvPr/>
          </p:nvCxnSpPr>
          <p:spPr>
            <a:xfrm flipH="1" rot="10800000">
              <a:off x="5063669" y="3219461"/>
              <a:ext cx="1104000" cy="22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Shape 239"/>
            <p:cNvCxnSpPr>
              <a:stCxn id="238" idx="3"/>
            </p:cNvCxnSpPr>
            <p:nvPr/>
          </p:nvCxnSpPr>
          <p:spPr>
            <a:xfrm>
              <a:off x="5063669" y="3443261"/>
              <a:ext cx="1116000" cy="63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Shape 240"/>
            <p:cNvCxnSpPr/>
            <p:nvPr/>
          </p:nvCxnSpPr>
          <p:spPr>
            <a:xfrm>
              <a:off x="5142221" y="1042001"/>
              <a:ext cx="1057499" cy="956699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Shape 241"/>
            <p:cNvCxnSpPr>
              <a:stCxn id="242" idx="3"/>
            </p:cNvCxnSpPr>
            <p:nvPr/>
          </p:nvCxnSpPr>
          <p:spPr>
            <a:xfrm flipH="1" rot="10800000">
              <a:off x="5023075" y="2022974"/>
              <a:ext cx="1144500" cy="386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Shape 243"/>
            <p:cNvCxnSpPr>
              <a:stCxn id="242" idx="3"/>
            </p:cNvCxnSpPr>
            <p:nvPr/>
          </p:nvCxnSpPr>
          <p:spPr>
            <a:xfrm>
              <a:off x="5023075" y="2409674"/>
              <a:ext cx="1144500" cy="80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44" name="Shape 244"/>
            <p:cNvPicPr preferRelativeResize="0"/>
            <p:nvPr/>
          </p:nvPicPr>
          <p:blipFill rotWithShape="1">
            <a:blip r:embed="rId6">
              <a:alphaModFix/>
            </a:blip>
            <a:srcRect b="0" l="67153" r="0" t="7697"/>
            <a:stretch/>
          </p:blipFill>
          <p:spPr>
            <a:xfrm>
              <a:off x="6154923" y="148450"/>
              <a:ext cx="2133873" cy="4995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Shape 2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29250" y="3021974"/>
              <a:ext cx="834419" cy="84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Shape 24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20900" y="1924011"/>
              <a:ext cx="902175" cy="97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Shape 245"/>
            <p:cNvPicPr preferRelativeResize="0"/>
            <p:nvPr/>
          </p:nvPicPr>
          <p:blipFill rotWithShape="1">
            <a:blip r:embed="rId9">
              <a:alphaModFix/>
            </a:blip>
            <a:srcRect b="29610" l="0" r="0" t="31212"/>
            <a:stretch/>
          </p:blipFill>
          <p:spPr>
            <a:xfrm>
              <a:off x="4150687" y="633747"/>
              <a:ext cx="991549" cy="776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Shape 24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95375" y="4080275"/>
              <a:ext cx="902175" cy="9021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7" name="Shape 247"/>
            <p:cNvCxnSpPr>
              <a:stCxn id="246" idx="3"/>
            </p:cNvCxnSpPr>
            <p:nvPr/>
          </p:nvCxnSpPr>
          <p:spPr>
            <a:xfrm flipH="1" rot="10800000">
              <a:off x="5097550" y="4082862"/>
              <a:ext cx="1081800" cy="448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Shape 248"/>
            <p:cNvCxnSpPr>
              <a:stCxn id="246" idx="3"/>
            </p:cNvCxnSpPr>
            <p:nvPr/>
          </p:nvCxnSpPr>
          <p:spPr>
            <a:xfrm>
              <a:off x="5097550" y="4531362"/>
              <a:ext cx="1069800" cy="56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9" name="Shape 249"/>
          <p:cNvSpPr/>
          <p:nvPr/>
        </p:nvSpPr>
        <p:spPr>
          <a:xfrm>
            <a:off x="4139951" y="5157192"/>
            <a:ext cx="46440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OJO!: un examen de los de matemáticas será sin calculadora así que es muy recomendable que empieces practicar contestando problemas y operaciones mental o manualmente para que puedas. </a:t>
            </a:r>
          </a:p>
        </p:txBody>
      </p:sp>
      <p:sp>
        <p:nvSpPr>
          <p:cNvPr id="250" name="Shape 250"/>
          <p:cNvSpPr/>
          <p:nvPr/>
        </p:nvSpPr>
        <p:spPr>
          <a:xfrm>
            <a:off x="1691680" y="3140967"/>
            <a:ext cx="1512167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Puntaje Total SAT</a:t>
            </a:r>
          </a:p>
        </p:txBody>
      </p:sp>
      <p:cxnSp>
        <p:nvCxnSpPr>
          <p:cNvPr id="251" name="Shape 251"/>
          <p:cNvCxnSpPr>
            <a:stCxn id="245" idx="3"/>
          </p:cNvCxnSpPr>
          <p:nvPr/>
        </p:nvCxnSpPr>
        <p:spPr>
          <a:xfrm flipH="1" rot="10800000">
            <a:off x="1176761" y="3716937"/>
            <a:ext cx="586800" cy="216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Shape 252"/>
          <p:cNvCxnSpPr>
            <a:stCxn id="238" idx="3"/>
          </p:cNvCxnSpPr>
          <p:nvPr/>
        </p:nvCxnSpPr>
        <p:spPr>
          <a:xfrm flipH="1" rot="10800000">
            <a:off x="1127744" y="5445324"/>
            <a:ext cx="707999" cy="8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Shape 253"/>
          <p:cNvCxnSpPr>
            <a:stCxn id="238" idx="3"/>
          </p:cNvCxnSpPr>
          <p:nvPr/>
        </p:nvCxnSpPr>
        <p:spPr>
          <a:xfrm>
            <a:off x="1127744" y="5529924"/>
            <a:ext cx="635999" cy="347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Shape 254"/>
          <p:cNvCxnSpPr>
            <a:stCxn id="245" idx="3"/>
          </p:cNvCxnSpPr>
          <p:nvPr/>
        </p:nvCxnSpPr>
        <p:spPr>
          <a:xfrm>
            <a:off x="1176761" y="3933237"/>
            <a:ext cx="586800" cy="576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Shape 255"/>
          <p:cNvCxnSpPr>
            <a:stCxn id="242" idx="3"/>
          </p:cNvCxnSpPr>
          <p:nvPr/>
        </p:nvCxnSpPr>
        <p:spPr>
          <a:xfrm flipH="1" rot="10800000">
            <a:off x="1102417" y="4653272"/>
            <a:ext cx="661200" cy="195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Shape 256"/>
          <p:cNvCxnSpPr>
            <a:stCxn id="242" idx="3"/>
          </p:cNvCxnSpPr>
          <p:nvPr/>
        </p:nvCxnSpPr>
        <p:spPr>
          <a:xfrm>
            <a:off x="1102417" y="4848272"/>
            <a:ext cx="733200" cy="525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Shape 257"/>
          <p:cNvCxnSpPr>
            <a:stCxn id="246" idx="3"/>
          </p:cNvCxnSpPr>
          <p:nvPr/>
        </p:nvCxnSpPr>
        <p:spPr>
          <a:xfrm flipH="1" rot="10800000">
            <a:off x="1148882" y="6021328"/>
            <a:ext cx="614700" cy="226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Shape 258"/>
          <p:cNvCxnSpPr>
            <a:stCxn id="246" idx="3"/>
          </p:cNvCxnSpPr>
          <p:nvPr/>
        </p:nvCxnSpPr>
        <p:spPr>
          <a:xfrm>
            <a:off x="1148882" y="6247528"/>
            <a:ext cx="614700" cy="349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Shape 259">
            <a:hlinkClick r:id="rId11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79511" y="116631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</a:t>
            </a:r>
          </a:p>
        </p:txBody>
      </p:sp>
      <p:pic>
        <p:nvPicPr>
          <p:cNvPr descr="Resultado de imagen para high school junior year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5" y="404663"/>
            <a:ext cx="1347578" cy="1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179511" y="692695"/>
            <a:ext cx="676875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2000">
                <a:solidFill>
                  <a:srgbClr val="F2F2F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Más detalle sobre estos exámenes y tips…..</a:t>
            </a:r>
          </a:p>
        </p:txBody>
      </p:sp>
      <p:sp>
        <p:nvSpPr>
          <p:cNvPr id="267" name="Shape 267"/>
          <p:cNvSpPr/>
          <p:nvPr/>
        </p:nvSpPr>
        <p:spPr>
          <a:xfrm>
            <a:off x="179511" y="1484783"/>
            <a:ext cx="468052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ACT.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ACT  es similar al SAT excepto que las secciones de este examen son: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Matemáticas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Literatura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Inglés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Ciencia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Fuera de eso, el contexto es el mismo para el ACT y el SAT así que puede prepararte de la misma manera para cualquiera de los dos que pienses tomar. 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8878" y="3068959"/>
            <a:ext cx="3112603" cy="3611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7380311" y="2708919"/>
            <a:ext cx="1512167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Puntaje Total SAT</a:t>
            </a:r>
          </a:p>
        </p:txBody>
      </p:sp>
      <p:sp>
        <p:nvSpPr>
          <p:cNvPr id="270" name="Shape 270">
            <a:hlinkClick r:id="rId5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179511" y="33265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r>
              <a:rPr b="1" lang="es-ES" sz="3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¿</a:t>
            </a:r>
            <a:r>
              <a:rPr b="1" i="0" lang="es-ES" sz="3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AYUDA?</a:t>
            </a:r>
          </a:p>
        </p:txBody>
      </p:sp>
      <p:pic>
        <p:nvPicPr>
          <p:cNvPr descr="Resultado de imagen para high school junior year"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5" y="332656"/>
            <a:ext cx="1347578" cy="15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179511" y="5661248"/>
            <a:ext cx="8352928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Visita el link de SAT en la página de Conexiones Culturales para más información acerca de cómo prepararte para el SAT.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2627783" y="1484783"/>
            <a:ext cx="5904656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¿</a:t>
            </a:r>
            <a:r>
              <a:rPr b="1" lang="es-E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Cuándo tomar los exámenes?</a:t>
            </a:r>
            <a:br>
              <a:rPr b="1"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OJO!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Esto puede ayudar con tu programación de exámenes:</a:t>
            </a:r>
            <a:b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 mayoría de los estudiantes toman el SAT o ACT por primera vez en la primavera del Junior year.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Los estudiantes que eligen tomar el SAT o ACT por segunda vez típicamente lo hacen en el otoño del último año.</a:t>
            </a:r>
            <a:b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 mayoría de las Universidades toman en cuenta las calificaciones más altas de todas las veces que tomas el examen.</a:t>
            </a:r>
          </a:p>
        </p:txBody>
      </p:sp>
      <p:pic>
        <p:nvPicPr>
          <p:cNvPr descr="Imagen relacionada" id="279" name="Shape 279"/>
          <p:cNvPicPr preferRelativeResize="0"/>
          <p:nvPr/>
        </p:nvPicPr>
        <p:blipFill rotWithShape="1">
          <a:blip r:embed="rId4">
            <a:alphaModFix/>
          </a:blip>
          <a:srcRect b="12569" l="0" r="0" t="0"/>
          <a:stretch/>
        </p:blipFill>
        <p:spPr>
          <a:xfrm>
            <a:off x="3275856" y="1844824"/>
            <a:ext cx="592972" cy="633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calendario" id="280" name="Shape 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19" y="2420888"/>
            <a:ext cx="2200299" cy="22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>
            <a:hlinkClick r:id="rId6"/>
          </p:cNvPr>
          <p:cNvSpPr txBox="1"/>
          <p:nvPr/>
        </p:nvSpPr>
        <p:spPr>
          <a:xfrm>
            <a:off x="8273249" y="0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ssicPhotoAlbum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